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7.svg" ContentType="image/svg+xml"/>
  <Override PartName="/ppt/media/image2.svg" ContentType="image/svg+xml"/>
  <Override PartName="/ppt/media/image21.svg" ContentType="image/svg+xml"/>
  <Override PartName="/ppt/media/image27.svg" ContentType="image/svg+xml"/>
  <Override PartName="/ppt/media/image31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70" r:id="rId7"/>
    <p:sldId id="260" r:id="rId8"/>
    <p:sldId id="261" r:id="rId10"/>
    <p:sldId id="262" r:id="rId11"/>
    <p:sldId id="263" r:id="rId12"/>
    <p:sldId id="264" r:id="rId13"/>
    <p:sldId id="266" r:id="rId14"/>
    <p:sldId id="265" r:id="rId15"/>
    <p:sldId id="273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panose="00000800000000000000"/>
      <p:bold r:id="rId23"/>
    </p:embeddedFont>
    <p:embeddedFont>
      <p:font typeface="Arimo Bold" panose="020B0704020202020204"/>
      <p:bold r:id="rId24"/>
    </p:embeddedFont>
    <p:embeddedFont>
      <p:font typeface="Poppins" panose="00000500000000000000"/>
      <p:regular r:id="rId25"/>
    </p:embeddedFont>
    <p:embeddedFont>
      <p:font typeface="Arimo" panose="020B0604020202020204"/>
      <p:regular r:id="rId26"/>
    </p:embeddedFont>
    <p:embeddedFont>
      <p:font typeface="Poppins Bold Italics" panose="00000800000000000000"/>
      <p:boldItalic r:id="rId27"/>
    </p:embeddedFont>
    <p:embeddedFont>
      <p:font typeface="Arimo Italics" panose="020B0604020202090204"/>
      <p: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 userDrawn="1">
          <p15:clr>
            <a:srgbClr val="A4A3A4"/>
          </p15:clr>
        </p15:guide>
        <p15:guide id="2" pos="2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A"/>
    <a:srgbClr val="FDFBFB"/>
    <a:srgbClr val="1A1A1A"/>
    <a:srgbClr val="797978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1"/>
        <p:guide pos="2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0.svg"/><Relationship Id="rId11" Type="http://schemas.openxmlformats.org/officeDocument/2006/relationships/image" Target="../media/image49.png"/><Relationship Id="rId10" Type="http://schemas.openxmlformats.org/officeDocument/2006/relationships/image" Target="../media/image48.sv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hub.com/Ccccwd/iVedio" TargetMode="External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6481" y="-1247141"/>
            <a:ext cx="18454626" cy="11534141"/>
          </a:xfrm>
          <a:custGeom>
            <a:avLst/>
            <a:gdLst/>
            <a:ahLst/>
            <a:cxnLst/>
            <a:rect l="l" t="t" r="r" b="b"/>
            <a:pathLst>
              <a:path w="18454626" h="11534141">
                <a:moveTo>
                  <a:pt x="18454626" y="0"/>
                </a:moveTo>
                <a:lnTo>
                  <a:pt x="0" y="0"/>
                </a:lnTo>
                <a:lnTo>
                  <a:pt x="0" y="11534141"/>
                </a:lnTo>
                <a:lnTo>
                  <a:pt x="18454626" y="11534141"/>
                </a:lnTo>
                <a:lnTo>
                  <a:pt x="18454626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635" y="3727552"/>
            <a:ext cx="11530731" cy="43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5"/>
              </a:lnSpc>
            </a:pPr>
            <a:r>
              <a:rPr lang="en-US" sz="12375" b="1" spc="1212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项目开发汇报</a:t>
            </a:r>
            <a:endParaRPr lang="en-US" sz="12375" b="1" spc="1212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ctr">
              <a:lnSpc>
                <a:spcPts val="17075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3676567" y="6660454"/>
            <a:ext cx="10934866" cy="53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5"/>
              </a:lnSpc>
              <a:spcBef>
                <a:spcPct val="0"/>
              </a:spcBef>
            </a:pPr>
            <a:r>
              <a:rPr lang="en-US" sz="3090" b="1" spc="435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汇报小组：陈伟栋、郑雅尹、潘圣宇</a:t>
            </a:r>
            <a:endParaRPr lang="en-US" sz="3090" b="1" spc="435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7180" y="1878561"/>
            <a:ext cx="15373640" cy="187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595"/>
              </a:lnSpc>
              <a:spcBef>
                <a:spcPct val="0"/>
              </a:spcBef>
            </a:pPr>
            <a:r>
              <a:rPr lang="en-US" sz="10575" spc="1036">
                <a:solidFill>
                  <a:srgbClr val="2B2A2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iVedio视频播放平台</a:t>
            </a:r>
            <a:endParaRPr lang="en-US" sz="10575" spc="1036">
              <a:solidFill>
                <a:srgbClr val="2B2A2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6567" y="7325857"/>
            <a:ext cx="10934866" cy="53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5"/>
              </a:lnSpc>
              <a:spcBef>
                <a:spcPct val="0"/>
              </a:spcBef>
            </a:pPr>
            <a:r>
              <a:rPr lang="en-US" sz="3090" b="1" spc="435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汇报日期：2025.10.22</a:t>
            </a:r>
            <a:endParaRPr lang="en-US" sz="3090" b="1" spc="435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12045">
            <a:off x="11224459" y="823177"/>
            <a:ext cx="12928340" cy="6662053"/>
          </a:xfrm>
          <a:custGeom>
            <a:avLst/>
            <a:gdLst/>
            <a:ahLst/>
            <a:cxnLst/>
            <a:rect l="l" t="t" r="r" b="b"/>
            <a:pathLst>
              <a:path w="12928340" h="6662053">
                <a:moveTo>
                  <a:pt x="0" y="0"/>
                </a:moveTo>
                <a:lnTo>
                  <a:pt x="12928340" y="0"/>
                </a:lnTo>
                <a:lnTo>
                  <a:pt x="12928340" y="6662052"/>
                </a:lnTo>
                <a:lnTo>
                  <a:pt x="0" y="6662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013920">
            <a:off x="-5203986" y="2028634"/>
            <a:ext cx="12928340" cy="6662053"/>
          </a:xfrm>
          <a:custGeom>
            <a:avLst/>
            <a:gdLst/>
            <a:ahLst/>
            <a:cxnLst/>
            <a:rect l="l" t="t" r="r" b="b"/>
            <a:pathLst>
              <a:path w="12928340" h="6662053">
                <a:moveTo>
                  <a:pt x="0" y="0"/>
                </a:moveTo>
                <a:lnTo>
                  <a:pt x="12928340" y="0"/>
                </a:lnTo>
                <a:lnTo>
                  <a:pt x="12928340" y="6662053"/>
                </a:lnTo>
                <a:lnTo>
                  <a:pt x="0" y="66620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2895737"/>
            <a:ext cx="10437629" cy="6362563"/>
            <a:chOff x="0" y="0"/>
            <a:chExt cx="2749005" cy="1675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9005" cy="1675737"/>
            </a:xfrm>
            <a:custGeom>
              <a:avLst/>
              <a:gdLst/>
              <a:ahLst/>
              <a:cxnLst/>
              <a:rect l="l" t="t" r="r" b="b"/>
              <a:pathLst>
                <a:path w="2749005" h="1675737">
                  <a:moveTo>
                    <a:pt x="0" y="0"/>
                  </a:moveTo>
                  <a:lnTo>
                    <a:pt x="2749005" y="0"/>
                  </a:lnTo>
                  <a:lnTo>
                    <a:pt x="2749005" y="1675737"/>
                  </a:lnTo>
                  <a:lnTo>
                    <a:pt x="0" y="1675737"/>
                  </a:lnTo>
                  <a:close/>
                </a:path>
              </a:pathLst>
            </a:custGeom>
            <a:solidFill>
              <a:srgbClr val="FE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749005" cy="1694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1834389" y="2895737"/>
            <a:ext cx="5424911" cy="6362563"/>
            <a:chOff x="0" y="0"/>
            <a:chExt cx="1428783" cy="1675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783" cy="1675737"/>
            </a:xfrm>
            <a:custGeom>
              <a:avLst/>
              <a:gdLst/>
              <a:ahLst/>
              <a:cxnLst/>
              <a:rect l="l" t="t" r="r" b="b"/>
              <a:pathLst>
                <a:path w="1428783" h="1675737">
                  <a:moveTo>
                    <a:pt x="0" y="0"/>
                  </a:moveTo>
                  <a:lnTo>
                    <a:pt x="1428783" y="0"/>
                  </a:lnTo>
                  <a:lnTo>
                    <a:pt x="1428783" y="1675737"/>
                  </a:lnTo>
                  <a:lnTo>
                    <a:pt x="0" y="1675737"/>
                  </a:lnTo>
                  <a:close/>
                </a:path>
              </a:pathLst>
            </a:custGeom>
            <a:solidFill>
              <a:srgbClr val="FE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428783" cy="1694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895737"/>
            <a:ext cx="5421965" cy="6362563"/>
          </a:xfrm>
          <a:custGeom>
            <a:avLst/>
            <a:gdLst/>
            <a:ahLst/>
            <a:cxnLst/>
            <a:rect l="l" t="t" r="r" b="b"/>
            <a:pathLst>
              <a:path w="5421965" h="6362563">
                <a:moveTo>
                  <a:pt x="0" y="0"/>
                </a:moveTo>
                <a:lnTo>
                  <a:pt x="5421965" y="0"/>
                </a:lnTo>
                <a:lnTo>
                  <a:pt x="5421965" y="6362563"/>
                </a:lnTo>
                <a:lnTo>
                  <a:pt x="0" y="6362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50665" y="3983211"/>
            <a:ext cx="5015665" cy="3797115"/>
          </a:xfrm>
          <a:custGeom>
            <a:avLst/>
            <a:gdLst/>
            <a:ahLst/>
            <a:cxnLst/>
            <a:rect l="l" t="t" r="r" b="b"/>
            <a:pathLst>
              <a:path w="5015665" h="3797115">
                <a:moveTo>
                  <a:pt x="0" y="0"/>
                </a:moveTo>
                <a:lnTo>
                  <a:pt x="5015664" y="0"/>
                </a:lnTo>
                <a:lnTo>
                  <a:pt x="5015664" y="3797115"/>
                </a:lnTo>
                <a:lnTo>
                  <a:pt x="0" y="379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49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21671" y="895350"/>
            <a:ext cx="4644659" cy="92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0"/>
              </a:lnSpc>
              <a:spcBef>
                <a:spcPct val="0"/>
              </a:spcBef>
            </a:pPr>
            <a:r>
              <a:rPr lang="en-US" sz="5240" b="1" spc="513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技术架构</a:t>
            </a:r>
            <a:endParaRPr lang="en-US" sz="5240" b="1" spc="513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99569" y="2088958"/>
            <a:ext cx="3495892" cy="49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5"/>
              </a:lnSpc>
              <a:spcBef>
                <a:spcPct val="0"/>
              </a:spcBef>
            </a:pPr>
            <a:r>
              <a:rPr lang="en-US" sz="2780" b="1" spc="272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整体架构</a:t>
            </a:r>
            <a:endParaRPr lang="en-US" sz="2780" b="1" spc="272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98899" y="2088958"/>
            <a:ext cx="3495892" cy="49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5"/>
              </a:lnSpc>
              <a:spcBef>
                <a:spcPct val="0"/>
              </a:spcBef>
            </a:pPr>
            <a:r>
              <a:rPr lang="en-US" sz="2780" b="1" spc="272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技术栈</a:t>
            </a:r>
            <a:endParaRPr lang="en-US" sz="2780" b="1" spc="272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13990" y="3119405"/>
            <a:ext cx="4865710" cy="560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React 18 + TypeScript + Vite + CSS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Express.js + Sequelize + SQLite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桌面: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Electron + Node.js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存储: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腾讯云COS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29274" y="528996"/>
            <a:ext cx="11029453" cy="8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代码规范与管理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8745" y="3049639"/>
            <a:ext cx="10599255" cy="5806022"/>
          </a:xfrm>
          <a:custGeom>
            <a:avLst/>
            <a:gdLst/>
            <a:ahLst/>
            <a:cxnLst/>
            <a:rect l="l" t="t" r="r" b="b"/>
            <a:pathLst>
              <a:path w="10599255" h="5806022">
                <a:moveTo>
                  <a:pt x="0" y="0"/>
                </a:moveTo>
                <a:lnTo>
                  <a:pt x="10599255" y="0"/>
                </a:lnTo>
                <a:lnTo>
                  <a:pt x="10599255" y="5806021"/>
                </a:lnTo>
                <a:lnTo>
                  <a:pt x="0" y="580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" r="-48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272952"/>
            <a:ext cx="6194017" cy="311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代码</a:t>
            </a: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规范</a:t>
            </a:r>
            <a:endParaRPr lang="en-US" sz="32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TypeScript：强类型检查，减​​少运行时错误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ESLint：统一代码风格和质量标准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Prettier : 自动代码整理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组件化：可复用的 React 组件设计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641398"/>
            <a:ext cx="6194017" cy="412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Git提交规范</a:t>
            </a:r>
            <a:endParaRPr lang="en-US" sz="32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feat: 新功能 (feature)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fix: 修复bug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docs: 文档更新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style: 代码格式调整（不影响功能）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refactor: 重构代码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test: 测试相关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chore: 构建工具、依赖更新等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Freeform 6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3629274" y="528996"/>
            <a:ext cx="11029453" cy="8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增量迭代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205"/>
            <a:ext cx="18295620" cy="302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666"/>
          <a:stretch>
            <a:fillRect/>
          </a:stretch>
        </p:blipFill>
        <p:spPr>
          <a:xfrm>
            <a:off x="228600" y="5905500"/>
            <a:ext cx="5088255" cy="3312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145" y="5871210"/>
            <a:ext cx="5356225" cy="334708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410200" y="7048500"/>
            <a:ext cx="1371600" cy="1000125"/>
          </a:xfrm>
          <a:prstGeom prst="rightArrow">
            <a:avLst/>
          </a:prstGeom>
          <a:solidFill>
            <a:srgbClr val="797978"/>
          </a:solidFill>
          <a:ln>
            <a:solidFill>
              <a:srgbClr val="1A1A1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01600" y="6048375"/>
            <a:ext cx="5080000" cy="299974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主界面</a:t>
            </a: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交互：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457200" lvl="1"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建立完整的设计规范，增加可交互性</a:t>
            </a:r>
            <a:endParaRPr lang="zh-CN" altLang="en-US" sz="2400" b="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0" lvl="0"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交互友好：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45720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添加加载动画、操作反馈，降低用户困惑</a:t>
            </a:r>
            <a:endParaRPr lang="zh-CN" altLang="en-US" sz="2400" b="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145" y="5905500"/>
            <a:ext cx="5521960" cy="331343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Freeform 6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3629274" y="528996"/>
            <a:ext cx="11029453" cy="8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增量迭代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205"/>
            <a:ext cx="18295620" cy="302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666"/>
          <a:stretch>
            <a:fillRect/>
          </a:stretch>
        </p:blipFill>
        <p:spPr>
          <a:xfrm>
            <a:off x="228600" y="5905500"/>
            <a:ext cx="5088255" cy="331279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410200" y="7048500"/>
            <a:ext cx="1371600" cy="1000125"/>
          </a:xfrm>
          <a:prstGeom prst="rightArrow">
            <a:avLst/>
          </a:prstGeom>
          <a:solidFill>
            <a:srgbClr val="797978"/>
          </a:solidFill>
          <a:ln>
            <a:solidFill>
              <a:srgbClr val="1A1A1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77800" y="6210300"/>
            <a:ext cx="5080000" cy="2686050"/>
          </a:xfrm>
          <a:prstGeom prst="rect">
            <a:avLst/>
          </a:prstGeom>
        </p:spPr>
        <p:txBody>
          <a:bodyPr>
            <a:noAutofit/>
          </a:bodyPr>
          <a:p>
            <a:pPr algn="l">
              <a:buClrTx/>
              <a:buSzTx/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播放器性能：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r>
              <a:rPr lang="zh-CN" altLang="en-US" sz="240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渲染帧率提升，内存占用减少</a:t>
            </a:r>
            <a:endParaRPr lang="zh-CN" altLang="en-US" sz="240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algn="l">
              <a:buClrTx/>
              <a:buSzTx/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用户体验：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r>
              <a:rPr lang="zh-CN" altLang="en-US" sz="240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播放流畅度显著改善，支持画中画播放模式</a:t>
            </a:r>
            <a:endParaRPr lang="zh-CN" altLang="en-US" sz="240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 flipH="1">
            <a:off x="7360285" y="2021840"/>
            <a:ext cx="10927715" cy="8265160"/>
          </a:xfrm>
          <a:custGeom>
            <a:avLst/>
            <a:gdLst/>
            <a:ahLst/>
            <a:cxnLst/>
            <a:rect l="l" t="t" r="r" b="b"/>
            <a:pathLst>
              <a:path w="11413914" h="10287000">
                <a:moveTo>
                  <a:pt x="11413914" y="0"/>
                </a:moveTo>
                <a:lnTo>
                  <a:pt x="0" y="0"/>
                </a:lnTo>
                <a:lnTo>
                  <a:pt x="0" y="10287000"/>
                </a:lnTo>
                <a:lnTo>
                  <a:pt x="11413914" y="10287000"/>
                </a:lnTo>
                <a:lnTo>
                  <a:pt x="11413914" y="0"/>
                </a:lnTo>
                <a:close/>
              </a:path>
            </a:pathLst>
          </a:custGeom>
          <a:blipFill>
            <a:blip r:embed="rId1"/>
            <a:stretch>
              <a:fillRect l="-17637" r="-17637"/>
            </a:stretch>
          </a:blipFill>
        </p:spPr>
      </p:sp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29274" y="528996"/>
            <a:ext cx="1102945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重构与管理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矩形 12"/>
          <p:cNvSpPr/>
          <p:nvPr/>
        </p:nvSpPr>
        <p:spPr>
          <a:xfrm>
            <a:off x="-111760" y="2018030"/>
            <a:ext cx="18475960" cy="8312785"/>
          </a:xfrm>
          <a:prstGeom prst="rect">
            <a:avLst/>
          </a:prstGeom>
          <a:gradFill>
            <a:gsLst>
              <a:gs pos="41000">
                <a:schemeClr val="bg1"/>
              </a:gs>
              <a:gs pos="65000">
                <a:schemeClr val="bg1">
                  <a:alpha val="0"/>
                  <a:lumMod val="0"/>
                  <a:lumOff val="100000"/>
                </a:schemeClr>
              </a:gs>
            </a:gsLst>
            <a:lin ang="0" scaled="0"/>
          </a:gradFill>
          <a:ln>
            <a:solidFill>
              <a:srgbClr val="2B2A2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19200" y="2628900"/>
            <a:ext cx="4394200" cy="2019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云端存储方案</a:t>
            </a:r>
            <a:endParaRPr lang="en-US" sz="251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☁ 腾讯云对象存储(COS)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高速访问保障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存储容量弹性扩展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000" y="4762500"/>
            <a:ext cx="4247515" cy="247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前端界面重构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🔄 页面布局优化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重新设计用户界面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改善交互体验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响应式布局适配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71600" y="6896100"/>
            <a:ext cx="4070985" cy="247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数据管理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💾 SQLite本地数据库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用户数据本地存储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观看记录管理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收藏信息维护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76192"/>
            <a:ext cx="18288000" cy="4310808"/>
            <a:chOff x="0" y="0"/>
            <a:chExt cx="4816593" cy="1135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5357"/>
            </a:xfrm>
            <a:custGeom>
              <a:avLst/>
              <a:gdLst/>
              <a:ahLst/>
              <a:cxnLst/>
              <a:rect l="l" t="t" r="r" b="b"/>
              <a:pathLst>
                <a:path w="4816592" h="1135357">
                  <a:moveTo>
                    <a:pt x="0" y="0"/>
                  </a:moveTo>
                  <a:lnTo>
                    <a:pt x="4816592" y="0"/>
                  </a:lnTo>
                  <a:lnTo>
                    <a:pt x="4816592" y="1135357"/>
                  </a:lnTo>
                  <a:lnTo>
                    <a:pt x="0" y="1135357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1154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087418" y="2120508"/>
            <a:ext cx="2827494" cy="1571102"/>
            <a:chOff x="0" y="0"/>
            <a:chExt cx="4159440" cy="23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98031" y="2558068"/>
            <a:ext cx="2289110" cy="2290579"/>
            <a:chOff x="0" y="0"/>
            <a:chExt cx="3367440" cy="336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5977198" y="2367431"/>
            <a:ext cx="2289600" cy="2288132"/>
            <a:chOff x="0" y="0"/>
            <a:chExt cx="3368160" cy="336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5851901" y="3470139"/>
            <a:ext cx="2831899" cy="1569144"/>
            <a:chOff x="0" y="0"/>
            <a:chExt cx="4165920" cy="2308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702975" y="2087716"/>
            <a:ext cx="2827494" cy="1571102"/>
            <a:chOff x="0" y="0"/>
            <a:chExt cx="4159440" cy="23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813589" y="2525275"/>
            <a:ext cx="2289110" cy="2290579"/>
            <a:chOff x="0" y="0"/>
            <a:chExt cx="3367440" cy="336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3493979" y="2364739"/>
            <a:ext cx="2289600" cy="2288132"/>
            <a:chOff x="0" y="0"/>
            <a:chExt cx="3368160" cy="336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3368683" y="3467447"/>
            <a:ext cx="2831899" cy="1569144"/>
            <a:chOff x="0" y="0"/>
            <a:chExt cx="4165920" cy="23083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6059777" y="2440574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685144" y="3054041"/>
            <a:ext cx="877688" cy="847368"/>
          </a:xfrm>
          <a:custGeom>
            <a:avLst/>
            <a:gdLst/>
            <a:ahLst/>
            <a:cxnLst/>
            <a:rect l="l" t="t" r="r" b="b"/>
            <a:pathLst>
              <a:path w="877688" h="847368">
                <a:moveTo>
                  <a:pt x="0" y="0"/>
                </a:moveTo>
                <a:lnTo>
                  <a:pt x="877688" y="0"/>
                </a:lnTo>
                <a:lnTo>
                  <a:pt x="877688" y="847368"/>
                </a:lnTo>
                <a:lnTo>
                  <a:pt x="0" y="84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285081" y="2644916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8"/>
                </a:lnTo>
                <a:lnTo>
                  <a:pt x="0" y="21114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817921" y="3134592"/>
            <a:ext cx="1049332" cy="1013082"/>
          </a:xfrm>
          <a:custGeom>
            <a:avLst/>
            <a:gdLst/>
            <a:ahLst/>
            <a:cxnLst/>
            <a:rect l="l" t="t" r="r" b="b"/>
            <a:pathLst>
              <a:path w="1049332" h="1013082">
                <a:moveTo>
                  <a:pt x="0" y="0"/>
                </a:moveTo>
                <a:lnTo>
                  <a:pt x="1049332" y="0"/>
                </a:lnTo>
                <a:lnTo>
                  <a:pt x="1049332" y="1013082"/>
                </a:lnTo>
                <a:lnTo>
                  <a:pt x="0" y="101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82132" y="2612123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458242" y="3199246"/>
            <a:ext cx="900055" cy="900055"/>
          </a:xfrm>
          <a:custGeom>
            <a:avLst/>
            <a:gdLst/>
            <a:ahLst/>
            <a:cxnLst/>
            <a:rect l="l" t="t" r="r" b="b"/>
            <a:pathLst>
              <a:path w="900055" h="900055">
                <a:moveTo>
                  <a:pt x="0" y="0"/>
                </a:moveTo>
                <a:lnTo>
                  <a:pt x="900055" y="0"/>
                </a:lnTo>
                <a:lnTo>
                  <a:pt x="900055" y="900055"/>
                </a:lnTo>
                <a:lnTo>
                  <a:pt x="0" y="900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583030" y="2434456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269386" y="3040178"/>
            <a:ext cx="814647" cy="814647"/>
          </a:xfrm>
          <a:custGeom>
            <a:avLst/>
            <a:gdLst/>
            <a:ahLst/>
            <a:cxnLst/>
            <a:rect l="l" t="t" r="r" b="b"/>
            <a:pathLst>
              <a:path w="814647" h="814647">
                <a:moveTo>
                  <a:pt x="0" y="0"/>
                </a:moveTo>
                <a:lnTo>
                  <a:pt x="814647" y="0"/>
                </a:lnTo>
                <a:lnTo>
                  <a:pt x="814647" y="814647"/>
                </a:lnTo>
                <a:lnTo>
                  <a:pt x="0" y="814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602272" y="732831"/>
            <a:ext cx="708345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5"/>
              </a:lnSpc>
              <a:spcBef>
                <a:spcPct val="0"/>
              </a:spcBef>
            </a:pPr>
            <a:r>
              <a:rPr lang="en-US" sz="5245" spc="146">
                <a:solidFill>
                  <a:srgbClr val="2B2A2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项目总结</a:t>
            </a:r>
            <a:endParaRPr lang="en-US" sz="5245" spc="146">
              <a:solidFill>
                <a:srgbClr val="2B2A2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16777" y="6129369"/>
            <a:ext cx="3412401" cy="34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前后端分离架构设计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数据库建模与优化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接口设计与联调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Git协作流程掌握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进度跟踪控制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有效沟通协调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087418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能力提升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4641904" y="-4336724"/>
            <a:ext cx="9089020" cy="9105576"/>
          </a:xfrm>
          <a:custGeom>
            <a:avLst/>
            <a:gdLst/>
            <a:ahLst/>
            <a:cxnLst/>
            <a:rect l="l" t="t" r="r" b="b"/>
            <a:pathLst>
              <a:path w="9089020" h="9105576">
                <a:moveTo>
                  <a:pt x="0" y="0"/>
                </a:moveTo>
                <a:lnTo>
                  <a:pt x="9089020" y="0"/>
                </a:lnTo>
                <a:lnTo>
                  <a:pt x="9089020" y="9105576"/>
                </a:lnTo>
                <a:lnTo>
                  <a:pt x="0" y="9105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868819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项目经验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702975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改进方向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39796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可扩展功能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392554" y="6129369"/>
            <a:ext cx="3751446" cy="34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充分讨论功能边界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合理的技术选型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选择熟悉且适合的技术栈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平衡开发效率与性能要求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持续的代码优化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及时重构问题代码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10700" y="6129369"/>
            <a:ext cx="3628402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增加集成测试用例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缺乏系统性能指标监控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API文档需要补充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增加</a:t>
            </a:r>
            <a:r>
              <a:rPr lang="en-US" altLang="zh-CN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CDN</a:t>
            </a: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加速</a:t>
            </a:r>
            <a:endParaRPr lang="zh-CN" alt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更换本地数据库</a:t>
            </a:r>
            <a:endParaRPr lang="zh-CN" alt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建立</a:t>
            </a: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移动</a:t>
            </a: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端适配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158822" y="6129369"/>
            <a:ext cx="3371473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基于用户行为的智能推荐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用户关注机制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观看数据统计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用户行为分析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03093" y="-797449"/>
            <a:ext cx="8881815" cy="6965365"/>
            <a:chOff x="0" y="0"/>
            <a:chExt cx="2339243" cy="1834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9243" cy="1834499"/>
            </a:xfrm>
            <a:custGeom>
              <a:avLst/>
              <a:gdLst/>
              <a:ahLst/>
              <a:cxnLst/>
              <a:rect l="l" t="t" r="r" b="b"/>
              <a:pathLst>
                <a:path w="2339243" h="1834499">
                  <a:moveTo>
                    <a:pt x="0" y="0"/>
                  </a:moveTo>
                  <a:lnTo>
                    <a:pt x="2339243" y="0"/>
                  </a:lnTo>
                  <a:lnTo>
                    <a:pt x="2339243" y="1834499"/>
                  </a:lnTo>
                  <a:lnTo>
                    <a:pt x="0" y="1834499"/>
                  </a:lnTo>
                  <a:close/>
                </a:path>
              </a:pathLst>
            </a:custGeom>
            <a:solidFill>
              <a:srgbClr val="2B2A2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339243" cy="1853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263165"/>
            <a:ext cx="18355598" cy="6412693"/>
          </a:xfrm>
          <a:custGeom>
            <a:avLst/>
            <a:gdLst/>
            <a:ahLst/>
            <a:cxnLst/>
            <a:rect l="l" t="t" r="r" b="b"/>
            <a:pathLst>
              <a:path w="18355598" h="6412693">
                <a:moveTo>
                  <a:pt x="0" y="0"/>
                </a:moveTo>
                <a:lnTo>
                  <a:pt x="18355598" y="0"/>
                </a:lnTo>
                <a:lnTo>
                  <a:pt x="18355598" y="6412693"/>
                </a:lnTo>
                <a:lnTo>
                  <a:pt x="0" y="641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83377" y="2485208"/>
            <a:ext cx="7921246" cy="14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r>
              <a:rPr lang="en-US" sz="8005" spc="224">
                <a:solidFill>
                  <a:srgbClr val="FE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THANK YOU</a:t>
            </a:r>
            <a:endParaRPr lang="en-US" sz="8005" spc="224">
              <a:solidFill>
                <a:srgbClr val="FE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17176" y="6420352"/>
            <a:ext cx="7921246" cy="99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项目仓库: </a:t>
            </a:r>
            <a:r>
              <a:rPr lang="en-US" sz="2800" u="sng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  <a:hlinkClick r:id="rId4" tooltip="https://github.com/Ccccwd/iVedio"/>
              </a:rPr>
              <a:t>https://github.com/Ccccwd/iVedio</a:t>
            </a:r>
            <a:endParaRPr lang="en-US" sz="2800" u="sng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1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开发团队: 陈伟栋、潘圣宇、郑雅尹</a:t>
            </a:r>
            <a:endParaRPr lang="en-US" sz="28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705" y="-1143190"/>
            <a:ext cx="18841411" cy="11775882"/>
          </a:xfrm>
          <a:custGeom>
            <a:avLst/>
            <a:gdLst/>
            <a:ahLst/>
            <a:cxnLst/>
            <a:rect l="l" t="t" r="r" b="b"/>
            <a:pathLst>
              <a:path w="18841411" h="11775882">
                <a:moveTo>
                  <a:pt x="0" y="0"/>
                </a:moveTo>
                <a:lnTo>
                  <a:pt x="18841410" y="0"/>
                </a:lnTo>
                <a:lnTo>
                  <a:pt x="18841410" y="11775882"/>
                </a:lnTo>
                <a:lnTo>
                  <a:pt x="0" y="117758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477649" y="8764274"/>
            <a:ext cx="9332702" cy="862712"/>
          </a:xfrm>
          <a:custGeom>
            <a:avLst/>
            <a:gdLst/>
            <a:ahLst/>
            <a:cxnLst/>
            <a:rect l="l" t="t" r="r" b="b"/>
            <a:pathLst>
              <a:path w="9332702" h="862712">
                <a:moveTo>
                  <a:pt x="0" y="0"/>
                </a:moveTo>
                <a:lnTo>
                  <a:pt x="9332702" y="0"/>
                </a:lnTo>
                <a:lnTo>
                  <a:pt x="9332702" y="862712"/>
                </a:lnTo>
                <a:lnTo>
                  <a:pt x="0" y="86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652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4477649" y="1279312"/>
            <a:ext cx="8995799" cy="7916318"/>
            <a:chOff x="0" y="0"/>
            <a:chExt cx="2369264" cy="2084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9264" cy="2084956"/>
            </a:xfrm>
            <a:custGeom>
              <a:avLst/>
              <a:gdLst/>
              <a:ahLst/>
              <a:cxnLst/>
              <a:rect l="l" t="t" r="r" b="b"/>
              <a:pathLst>
                <a:path w="2369264" h="2084956">
                  <a:moveTo>
                    <a:pt x="0" y="0"/>
                  </a:moveTo>
                  <a:lnTo>
                    <a:pt x="2369264" y="0"/>
                  </a:lnTo>
                  <a:lnTo>
                    <a:pt x="2369264" y="2084956"/>
                  </a:lnTo>
                  <a:lnTo>
                    <a:pt x="0" y="2084956"/>
                  </a:lnTo>
                  <a:close/>
                </a:path>
              </a:pathLst>
            </a:custGeom>
            <a:solidFill>
              <a:srgbClr val="2B2A2A">
                <a:alpha val="94902"/>
              </a:srgbClr>
            </a:solidFill>
            <a:ln w="9525" cap="sq">
              <a:solidFill>
                <a:srgbClr val="2B2A2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69264" cy="210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96840" y="3490689"/>
            <a:ext cx="5790503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项目概述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96840" y="5968490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技术架构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96840" y="4287809"/>
            <a:ext cx="5790503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项目需求分析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96840" y="5168966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项目成果展示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96840" y="6749264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开发过程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6840" y="7589426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项目成果与总结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91553" y="1637116"/>
            <a:ext cx="5949563" cy="113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10"/>
              </a:lnSpc>
              <a:spcBef>
                <a:spcPct val="0"/>
              </a:spcBef>
            </a:pPr>
            <a:r>
              <a:rPr lang="en-US" sz="6385" spc="625">
                <a:solidFill>
                  <a:srgbClr val="FE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目录</a:t>
            </a:r>
            <a:endParaRPr lang="en-US" sz="6385" spc="625">
              <a:solidFill>
                <a:srgbClr val="FE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91553" y="3447643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01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91553" y="4244762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02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91553" y="512591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03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91553" y="592303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04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11154" y="6715415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05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11154" y="754637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06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1413914" cy="10287000"/>
          </a:xfrm>
          <a:custGeom>
            <a:avLst/>
            <a:gdLst/>
            <a:ahLst/>
            <a:cxnLst/>
            <a:rect l="l" t="t" r="r" b="b"/>
            <a:pathLst>
              <a:path w="11413914" h="10287000">
                <a:moveTo>
                  <a:pt x="11413914" y="0"/>
                </a:moveTo>
                <a:lnTo>
                  <a:pt x="0" y="0"/>
                </a:lnTo>
                <a:lnTo>
                  <a:pt x="0" y="10287000"/>
                </a:lnTo>
                <a:lnTo>
                  <a:pt x="11413914" y="10287000"/>
                </a:lnTo>
                <a:lnTo>
                  <a:pt x="11413914" y="0"/>
                </a:lnTo>
                <a:close/>
              </a:path>
            </a:pathLst>
          </a:custGeom>
          <a:blipFill>
            <a:blip r:embed="rId1"/>
            <a:stretch>
              <a:fillRect l="-17637" r="-17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03441" y="-809883"/>
            <a:ext cx="9089020" cy="9105576"/>
          </a:xfrm>
          <a:custGeom>
            <a:avLst/>
            <a:gdLst/>
            <a:ahLst/>
            <a:cxnLst/>
            <a:rect l="l" t="t" r="r" b="b"/>
            <a:pathLst>
              <a:path w="9089020" h="9105576">
                <a:moveTo>
                  <a:pt x="0" y="0"/>
                </a:moveTo>
                <a:lnTo>
                  <a:pt x="9089020" y="0"/>
                </a:lnTo>
                <a:lnTo>
                  <a:pt x="9089020" y="9105576"/>
                </a:lnTo>
                <a:lnTo>
                  <a:pt x="0" y="910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34375" y="910317"/>
            <a:ext cx="16019251" cy="8466366"/>
            <a:chOff x="0" y="0"/>
            <a:chExt cx="4219062" cy="2229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9062" cy="2229825"/>
            </a:xfrm>
            <a:custGeom>
              <a:avLst/>
              <a:gdLst/>
              <a:ahLst/>
              <a:cxnLst/>
              <a:rect l="l" t="t" r="r" b="b"/>
              <a:pathLst>
                <a:path w="4219062" h="2229825">
                  <a:moveTo>
                    <a:pt x="0" y="0"/>
                  </a:moveTo>
                  <a:lnTo>
                    <a:pt x="4219062" y="0"/>
                  </a:lnTo>
                  <a:lnTo>
                    <a:pt x="4219062" y="2229825"/>
                  </a:lnTo>
                  <a:lnTo>
                    <a:pt x="0" y="2229825"/>
                  </a:lnTo>
                  <a:close/>
                </a:path>
              </a:pathLst>
            </a:custGeom>
            <a:solidFill>
              <a:srgbClr val="FE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219062" cy="224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1722549" y="9086787"/>
            <a:ext cx="3652018" cy="343026"/>
            <a:chOff x="0" y="0"/>
            <a:chExt cx="961848" cy="90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1848" cy="90344"/>
            </a:xfrm>
            <a:custGeom>
              <a:avLst/>
              <a:gdLst/>
              <a:ahLst/>
              <a:cxnLst/>
              <a:rect l="l" t="t" r="r" b="b"/>
              <a:pathLst>
                <a:path w="961848" h="90344">
                  <a:moveTo>
                    <a:pt x="0" y="0"/>
                  </a:moveTo>
                  <a:lnTo>
                    <a:pt x="961848" y="0"/>
                  </a:lnTo>
                  <a:lnTo>
                    <a:pt x="961848" y="90344"/>
                  </a:lnTo>
                  <a:lnTo>
                    <a:pt x="0" y="90344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61848" cy="109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9131458" y="4523621"/>
            <a:ext cx="25084" cy="3773323"/>
          </a:xfrm>
          <a:prstGeom prst="line">
            <a:avLst/>
          </a:prstGeom>
          <a:ln w="38100" cap="flat">
            <a:solidFill>
              <a:srgbClr val="2B2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782051" y="1276381"/>
            <a:ext cx="6080270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35"/>
              </a:lnSpc>
              <a:spcBef>
                <a:spcPct val="0"/>
              </a:spcBef>
            </a:pPr>
            <a:r>
              <a:rPr lang="en-US" sz="5245" b="1" spc="5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项目概述</a:t>
            </a:r>
            <a:endParaRPr lang="en-US" sz="5245" b="1" spc="5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82051" y="4164534"/>
            <a:ext cx="6977293" cy="111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对标腾讯视频的综合性在线播放平台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构建一个功能完善、界面美观的视频内容聚合平台，并且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支持多种视频格式和清晰度自适应播放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8017" y="4164534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统一的用户体验设计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保持一致的交互设计和视觉风格，统一的播放器控件和操作逻辑，降低用户学习成本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智能的播放设置记忆和个性化偏好保存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8017" y="5676104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高度模块化的开发架构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组件化的前端开发模式，提高代码复用性和可维护性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插件化的功能扩展机制，支持第三方功能集成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标准化的A</a:t>
            </a: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PI接口设计，便于外部系统对接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28017" y="7202663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高效的技术标准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Ty</a:t>
            </a: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peScript全栈开发，提供类型安全和更好的开发体验与完整的错误监控和性能分析体系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自动化测试覆盖，确保代码质量和系统稳定性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29997" y="3735842"/>
            <a:ext cx="3495892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项目定位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581861" y="3735842"/>
            <a:ext cx="3040135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核心价值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96054" y="2351935"/>
            <a:ext cx="3495892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项目愿景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82051" y="2778874"/>
            <a:ext cx="12723577" cy="73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5"/>
              </a:lnSpc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打造一个现代化、全平台、高性能的视频播放解决方案，致力于为用户提供极致流畅、功能丰富、体验统一的视频观看服务。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82051" y="5422848"/>
            <a:ext cx="6977293" cy="18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支持Web端</a:t>
            </a:r>
            <a:r>
              <a:rPr lang="zh-CN" alt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与</a:t>
            </a:r>
            <a:r>
              <a:rPr lang="en-US" altLang="zh-CN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Desktop</a:t>
            </a:r>
            <a:r>
              <a:rPr lang="zh-CN" alt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端</a:t>
            </a: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平台架构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客户端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：基于React + TypeScript的现代化前端架构，提供响应式设计，适配所有浏览器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与</a:t>
            </a:r>
            <a:r>
              <a:rPr lang="en-US" altLang="zh-CN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Windows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系统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统一技术栈：前后端采用统一的技术栈和开发规范，提高开发效率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89296" y="7056123"/>
            <a:ext cx="6977293" cy="18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高性能、可扩展的技术架构设计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引入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腾讯云对象存储</a:t>
            </a:r>
            <a:r>
              <a:rPr lang="en-US" altLang="zh-CN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(COS)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，确保视频内容的快速加载和稳定播放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实现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前后端分离，支持多团队并行开发和快速迭代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246080"/>
            <a:ext cx="14334816" cy="10533080"/>
            <a:chOff x="0" y="0"/>
            <a:chExt cx="3775425" cy="2774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25" cy="2774145"/>
            </a:xfrm>
            <a:custGeom>
              <a:avLst/>
              <a:gdLst/>
              <a:ahLst/>
              <a:cxnLst/>
              <a:rect l="l" t="t" r="r" b="b"/>
              <a:pathLst>
                <a:path w="3775425" h="2774145">
                  <a:moveTo>
                    <a:pt x="0" y="0"/>
                  </a:moveTo>
                  <a:lnTo>
                    <a:pt x="3775425" y="0"/>
                  </a:lnTo>
                  <a:lnTo>
                    <a:pt x="3775425" y="2774145"/>
                  </a:lnTo>
                  <a:lnTo>
                    <a:pt x="0" y="2774145"/>
                  </a:lnTo>
                  <a:close/>
                </a:path>
              </a:pathLst>
            </a:custGeom>
            <a:solidFill>
              <a:srgbClr val="2B2A2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775425" cy="2793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28700" y="502349"/>
            <a:ext cx="4089895" cy="91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75"/>
              </a:lnSpc>
              <a:spcBef>
                <a:spcPct val="0"/>
              </a:spcBef>
            </a:pPr>
            <a:r>
              <a:rPr lang="en-US" sz="5200" b="1" spc="145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需求分析</a:t>
            </a:r>
            <a:endParaRPr lang="en-US" sz="5200" b="1" spc="145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3052" y="6186961"/>
            <a:ext cx="2988712" cy="49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5"/>
              </a:lnSpc>
              <a:spcBef>
                <a:spcPct val="0"/>
              </a:spcBef>
            </a:pPr>
            <a:r>
              <a:rPr lang="en-US" sz="2800" b="1" spc="78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技术需求</a:t>
            </a:r>
            <a:endParaRPr lang="en-US" sz="2800" b="1" spc="78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3052" y="1345501"/>
            <a:ext cx="2988712" cy="49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5"/>
              </a:lnSpc>
              <a:spcBef>
                <a:spcPct val="0"/>
              </a:spcBef>
            </a:pPr>
            <a:r>
              <a:rPr lang="en-US" sz="2800" b="1" spc="78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用户需求</a:t>
            </a:r>
            <a:endParaRPr lang="en-US" sz="2800" b="1" spc="78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9750" y="7511804"/>
            <a:ext cx="5490383" cy="166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95" lvl="1" indent="-240665" algn="ctr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多种视频格式支持 (MP4, WebM, MKV)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自适应码率播放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播放进度记忆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全屏播放支持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9197" y="7511804"/>
            <a:ext cx="5490383" cy="166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播放控制（播放/暂停/快进/快退）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音量控制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播放速度调节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弹幕系统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9750" y="6913633"/>
            <a:ext cx="5490383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视频播放核心功能</a:t>
            </a:r>
            <a:endParaRPr lang="en-US" sz="2300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3697" y="6793008"/>
            <a:ext cx="1752624" cy="54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sz="2300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用户交互功能</a:t>
            </a:r>
            <a:endParaRPr lang="en-US" sz="2300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986321" y="1647434"/>
            <a:ext cx="6696990" cy="6746052"/>
          </a:xfrm>
          <a:custGeom>
            <a:avLst/>
            <a:gdLst/>
            <a:ahLst/>
            <a:cxnLst/>
            <a:rect l="l" t="t" r="r" b="b"/>
            <a:pathLst>
              <a:path w="6696990" h="6746052">
                <a:moveTo>
                  <a:pt x="0" y="0"/>
                </a:moveTo>
                <a:lnTo>
                  <a:pt x="6696990" y="0"/>
                </a:lnTo>
                <a:lnTo>
                  <a:pt x="6696990" y="6746052"/>
                </a:lnTo>
                <a:lnTo>
                  <a:pt x="0" y="6746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0" y="2095500"/>
            <a:ext cx="11292205" cy="3723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685840" y="6931897"/>
            <a:ext cx="2639160" cy="297442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6297" y="8278170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Freeform 12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97840"/>
            <a:ext cx="6632575" cy="92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01 </a:t>
            </a:r>
            <a:r>
              <a:rPr lang="zh-CN" alt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主界面与</a:t>
            </a: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用户系统 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24138" y="377267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🔐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JWT令牌认证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安全的登录状态维护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自动令牌刷新机制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5642" y="3772782"/>
            <a:ext cx="4634938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👤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用户信息管理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79500" lvl="2" indent="-360045" algn="l">
              <a:lnSpc>
                <a:spcPts val="3500"/>
              </a:lnSpc>
              <a:buFont typeface="Arial" panose="020B0604020202020204"/>
              <a:buChar char="⚬"/>
            </a:pPr>
            <a:r>
              <a:rPr lang="en-US" sz="250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个人信息</a:t>
            </a:r>
            <a:endParaRPr lang="en-US" sz="250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观看记录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84567" y="2364987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🛡   </a:t>
            </a:r>
            <a:r>
              <a:rPr lang="zh-CN" alt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主界面展示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预览视频播放功能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多类型视频</a:t>
            </a: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19400" y="1652270"/>
            <a:ext cx="370967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用户认证与</a:t>
            </a:r>
            <a:r>
              <a:rPr lang="zh-CN" alt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主界面</a:t>
            </a: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管理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1425575"/>
            <a:ext cx="7323455" cy="4138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5753100"/>
            <a:ext cx="7357110" cy="3926840"/>
          </a:xfrm>
          <a:prstGeom prst="rect">
            <a:avLst/>
          </a:prstGeom>
        </p:spPr>
      </p:pic>
      <p:sp>
        <p:nvSpPr>
          <p:cNvPr id="24" name="TextBox 17"/>
          <p:cNvSpPr txBox="1"/>
          <p:nvPr/>
        </p:nvSpPr>
        <p:spPr>
          <a:xfrm>
            <a:off x="13046140" y="75827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92773" y="1425953"/>
            <a:ext cx="5574031" cy="6665507"/>
          </a:xfrm>
          <a:custGeom>
            <a:avLst/>
            <a:gdLst/>
            <a:ahLst/>
            <a:cxnLst/>
            <a:rect l="l" t="t" r="r" b="b"/>
            <a:pathLst>
              <a:path w="5574031" h="6665507">
                <a:moveTo>
                  <a:pt x="0" y="0"/>
                </a:moveTo>
                <a:lnTo>
                  <a:pt x="5574031" y="0"/>
                </a:lnTo>
                <a:lnTo>
                  <a:pt x="5574031" y="6665507"/>
                </a:lnTo>
                <a:lnTo>
                  <a:pt x="0" y="6665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046140" y="75827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144000" y="8184287"/>
            <a:ext cx="8619899" cy="1651270"/>
          </a:xfrm>
          <a:custGeom>
            <a:avLst/>
            <a:gdLst/>
            <a:ahLst/>
            <a:cxnLst/>
            <a:rect l="l" t="t" r="r" b="b"/>
            <a:pathLst>
              <a:path w="8619899" h="1651270">
                <a:moveTo>
                  <a:pt x="0" y="0"/>
                </a:moveTo>
                <a:lnTo>
                  <a:pt x="8619899" y="0"/>
                </a:lnTo>
                <a:lnTo>
                  <a:pt x="8619899" y="1651270"/>
                </a:lnTo>
                <a:lnTo>
                  <a:pt x="0" y="165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9294"/>
            </a:stretch>
          </a:blipFill>
        </p:spPr>
      </p:sp>
      <p:grpSp>
        <p:nvGrpSpPr>
          <p:cNvPr id="23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25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26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27" name="Group 6"/>
          <p:cNvGrpSpPr/>
          <p:nvPr/>
        </p:nvGrpSpPr>
        <p:grpSpPr>
          <a:xfrm rot="0">
            <a:off x="685840" y="6931897"/>
            <a:ext cx="2639160" cy="2974423"/>
            <a:chOff x="0" y="0"/>
            <a:chExt cx="3571967" cy="4025728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29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30" name="TextBox 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1136297" y="8278170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028700" y="497840"/>
            <a:ext cx="6632575" cy="92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01 </a:t>
            </a:r>
            <a:r>
              <a:rPr lang="zh-CN" alt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主界面与</a:t>
            </a: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用户系统 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4724138" y="377267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🔐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JWT令牌认证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安全的登录状态维护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自动令牌刷新机制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1005642" y="3772782"/>
            <a:ext cx="4634938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👤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用户信息管理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79500" lvl="2" indent="-360045" algn="l">
              <a:lnSpc>
                <a:spcPts val="3500"/>
              </a:lnSpc>
              <a:buFont typeface="Arial" panose="020B0604020202020204"/>
              <a:buChar char="⚬"/>
            </a:pPr>
            <a:r>
              <a:rPr lang="en-US" sz="250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个人信息</a:t>
            </a:r>
            <a:endParaRPr lang="en-US" sz="250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观看记录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2784567" y="2364987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🛡   </a:t>
            </a:r>
            <a:r>
              <a:rPr lang="zh-CN" alt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主界面展示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预览视频播放功能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多类型视频</a:t>
            </a: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2819400" y="1652270"/>
            <a:ext cx="370967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用户认证与</a:t>
            </a:r>
            <a:r>
              <a:rPr lang="zh-CN" alt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主界面</a:t>
            </a: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管理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262138" y="5234192"/>
            <a:ext cx="3374584" cy="3083773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10800" y="1901825"/>
            <a:ext cx="7131685" cy="3796665"/>
          </a:xfrm>
          <a:custGeom>
            <a:avLst/>
            <a:gdLst/>
            <a:ahLst/>
            <a:cxnLst/>
            <a:rect l="l" t="t" r="r" b="b"/>
            <a:pathLst>
              <a:path w="7131933" h="3690775">
                <a:moveTo>
                  <a:pt x="0" y="0"/>
                </a:moveTo>
                <a:lnTo>
                  <a:pt x="7131933" y="0"/>
                </a:lnTo>
                <a:lnTo>
                  <a:pt x="7131933" y="3690775"/>
                </a:lnTo>
                <a:lnTo>
                  <a:pt x="0" y="3690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98097"/>
            <a:ext cx="5255274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02 视频核心功能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14200" y="1873338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视频播放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46140" y="96202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4862" y="2794899"/>
            <a:ext cx="4141823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just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📹   </a:t>
            </a:r>
            <a:r>
              <a:rPr lang="zh-CN" altLang="en-US" sz="250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自定义播放器</a:t>
            </a:r>
            <a:endParaRPr lang="zh-CN" altLang="en-US" sz="2505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进度控制、音量调节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播放速度切换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全屏播放支持</a:t>
            </a:r>
            <a:endParaRPr lang="zh-CN" altLang="en-US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72949" y="2794899"/>
            <a:ext cx="4141823" cy="225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just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⏯   </a:t>
            </a:r>
            <a:r>
              <a:rPr lang="zh-CN" altLang="en-US" sz="250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智能交互</a:t>
            </a:r>
            <a:endParaRPr lang="zh-CN" altLang="en-US" sz="2505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评论区点击自动小窗播放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播放进度记忆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用户行为记录</a:t>
            </a:r>
            <a:endParaRPr lang="zh-CN" altLang="en-US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5981700"/>
            <a:ext cx="7126605" cy="3606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96613" y="5234192"/>
            <a:ext cx="3297202" cy="3014205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64575" y="1885224"/>
            <a:ext cx="6846582" cy="7523717"/>
          </a:xfrm>
          <a:custGeom>
            <a:avLst/>
            <a:gdLst/>
            <a:ahLst/>
            <a:cxnLst/>
            <a:rect l="l" t="t" r="r" b="b"/>
            <a:pathLst>
              <a:path w="6846582" h="7523717">
                <a:moveTo>
                  <a:pt x="0" y="0"/>
                </a:moveTo>
                <a:lnTo>
                  <a:pt x="6846582" y="0"/>
                </a:lnTo>
                <a:lnTo>
                  <a:pt x="6846582" y="7523717"/>
                </a:lnTo>
                <a:lnTo>
                  <a:pt x="0" y="7523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5642" y="498097"/>
            <a:ext cx="396730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03 互动功能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62887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1827" y="263804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⭐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收藏功能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个人收藏夹管理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分类收藏支持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62855" y="2637790"/>
            <a:ext cx="4060190" cy="1350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🎯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实时弹幕与评论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弹幕聊天功能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低延迟消息推送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25000" y="1794910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社交互动体系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46140" y="96202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96613" y="5234192"/>
            <a:ext cx="3297202" cy="3014205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36068" y="2448052"/>
            <a:ext cx="8287442" cy="6102680"/>
          </a:xfrm>
          <a:custGeom>
            <a:avLst/>
            <a:gdLst/>
            <a:ahLst/>
            <a:cxnLst/>
            <a:rect l="l" t="t" r="r" b="b"/>
            <a:pathLst>
              <a:path w="8287442" h="6102680">
                <a:moveTo>
                  <a:pt x="0" y="0"/>
                </a:moveTo>
                <a:lnTo>
                  <a:pt x="8287441" y="0"/>
                </a:lnTo>
                <a:lnTo>
                  <a:pt x="8287441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" r="-3634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5642" y="498097"/>
            <a:ext cx="396730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03 互动功能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62887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46140" y="1359278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671827" y="263804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⭐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收藏功能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个人收藏夹管理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分类收藏支持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5062855" y="2637790"/>
            <a:ext cx="4060190" cy="1350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🎯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实时弹幕与评论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弹幕聊天功能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低延迟消息推送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3325000" y="1794910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社交互动体系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WPS 演示</Application>
  <PresentationFormat>On-screen Show (4:3)</PresentationFormat>
  <Paragraphs>324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Poppins Bold</vt:lpstr>
      <vt:lpstr>Arimo Bold</vt:lpstr>
      <vt:lpstr>Poppins</vt:lpstr>
      <vt:lpstr>Arimo</vt:lpstr>
      <vt:lpstr>Poppins Bold Italics</vt:lpstr>
      <vt:lpstr>Arial</vt:lpstr>
      <vt:lpstr>Arimo Italics</vt:lpstr>
      <vt:lpstr>Open Sauce</vt:lpstr>
      <vt:lpstr>Segoe Print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/>
  <cp:lastModifiedBy>WPS_1687762680</cp:lastModifiedBy>
  <cp:revision>19</cp:revision>
  <dcterms:created xsi:type="dcterms:W3CDTF">2006-08-16T00:00:00Z</dcterms:created>
  <dcterms:modified xsi:type="dcterms:W3CDTF">2025-10-21T09:53:49Z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85EFB8A680BD4D008EE4A110C788625E_13</vt:lpwstr>
  </property>
  <property fmtid="{D5CDD505-2E9C-101B-9397-08002B2CF9AE}" pid="3" name="KSOProductBuildVer">
    <vt:lpwstr>2052-12.1.0.23125</vt:lpwstr>
  </property>
</Properties>
</file>